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3" r:id="rId6"/>
    <p:sldId id="265" r:id="rId7"/>
    <p:sldId id="264"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 V K" userId="89c91c2690dcaaf9" providerId="LiveId" clId="{F3A25F34-94E3-4B1B-A59C-6C197ABAAC34}"/>
    <pc:docChg chg="modSld sldOrd">
      <pc:chgData name="Bharath V K" userId="89c91c2690dcaaf9" providerId="LiveId" clId="{F3A25F34-94E3-4B1B-A59C-6C197ABAAC34}" dt="2022-09-23T09:14:47.114" v="191" actId="1076"/>
      <pc:docMkLst>
        <pc:docMk/>
      </pc:docMkLst>
      <pc:sldChg chg="modSp mod">
        <pc:chgData name="Bharath V K" userId="89c91c2690dcaaf9" providerId="LiveId" clId="{F3A25F34-94E3-4B1B-A59C-6C197ABAAC34}" dt="2022-09-23T09:02:46.089" v="188" actId="20577"/>
        <pc:sldMkLst>
          <pc:docMk/>
          <pc:sldMk cId="2566799189" sldId="258"/>
        </pc:sldMkLst>
        <pc:spChg chg="mod">
          <ac:chgData name="Bharath V K" userId="89c91c2690dcaaf9" providerId="LiveId" clId="{F3A25F34-94E3-4B1B-A59C-6C197ABAAC34}" dt="2022-09-23T09:02:46.089" v="188" actId="20577"/>
          <ac:spMkLst>
            <pc:docMk/>
            <pc:sldMk cId="2566799189" sldId="258"/>
            <ac:spMk id="11" creationId="{F0B165CC-423F-4C4D-FFF1-2146296734EE}"/>
          </ac:spMkLst>
        </pc:spChg>
      </pc:sldChg>
      <pc:sldChg chg="modSp mod ord">
        <pc:chgData name="Bharath V K" userId="89c91c2690dcaaf9" providerId="LiveId" clId="{F3A25F34-94E3-4B1B-A59C-6C197ABAAC34}" dt="2022-09-23T05:53:22.501" v="163"/>
        <pc:sldMkLst>
          <pc:docMk/>
          <pc:sldMk cId="2390215332" sldId="260"/>
        </pc:sldMkLst>
        <pc:spChg chg="mod">
          <ac:chgData name="Bharath V K" userId="89c91c2690dcaaf9" providerId="LiveId" clId="{F3A25F34-94E3-4B1B-A59C-6C197ABAAC34}" dt="2022-09-23T05:50:57.576" v="19" actId="20577"/>
          <ac:spMkLst>
            <pc:docMk/>
            <pc:sldMk cId="2390215332" sldId="260"/>
            <ac:spMk id="6" creationId="{EEFDDCF1-CA34-3433-149A-2281C9E7C84D}"/>
          </ac:spMkLst>
        </pc:spChg>
      </pc:sldChg>
      <pc:sldChg chg="modSp mod">
        <pc:chgData name="Bharath V K" userId="89c91c2690dcaaf9" providerId="LiveId" clId="{F3A25F34-94E3-4B1B-A59C-6C197ABAAC34}" dt="2022-09-23T05:53:04.276" v="161" actId="1582"/>
        <pc:sldMkLst>
          <pc:docMk/>
          <pc:sldMk cId="1070476414" sldId="262"/>
        </pc:sldMkLst>
        <pc:picChg chg="mod">
          <ac:chgData name="Bharath V K" userId="89c91c2690dcaaf9" providerId="LiveId" clId="{F3A25F34-94E3-4B1B-A59C-6C197ABAAC34}" dt="2022-09-23T05:52:47.417" v="160" actId="1076"/>
          <ac:picMkLst>
            <pc:docMk/>
            <pc:sldMk cId="1070476414" sldId="262"/>
            <ac:picMk id="5" creationId="{ED244CC0-570C-587D-F487-49A43C5D4456}"/>
          </ac:picMkLst>
        </pc:picChg>
        <pc:picChg chg="mod">
          <ac:chgData name="Bharath V K" userId="89c91c2690dcaaf9" providerId="LiveId" clId="{F3A25F34-94E3-4B1B-A59C-6C197ABAAC34}" dt="2022-09-23T05:53:04.276" v="161" actId="1582"/>
          <ac:picMkLst>
            <pc:docMk/>
            <pc:sldMk cId="1070476414" sldId="262"/>
            <ac:picMk id="7" creationId="{8C2AAC31-CB4B-D4B4-D7D7-3A163000F1ED}"/>
          </ac:picMkLst>
        </pc:picChg>
      </pc:sldChg>
      <pc:sldChg chg="modSp mod">
        <pc:chgData name="Bharath V K" userId="89c91c2690dcaaf9" providerId="LiveId" clId="{F3A25F34-94E3-4B1B-A59C-6C197ABAAC34}" dt="2022-09-23T06:48:19.974" v="172" actId="20577"/>
        <pc:sldMkLst>
          <pc:docMk/>
          <pc:sldMk cId="1892733356" sldId="263"/>
        </pc:sldMkLst>
        <pc:spChg chg="mod">
          <ac:chgData name="Bharath V K" userId="89c91c2690dcaaf9" providerId="LiveId" clId="{F3A25F34-94E3-4B1B-A59C-6C197ABAAC34}" dt="2022-09-23T06:48:19.974" v="172" actId="20577"/>
          <ac:spMkLst>
            <pc:docMk/>
            <pc:sldMk cId="1892733356" sldId="263"/>
            <ac:spMk id="6" creationId="{4038DC94-E81E-C4CA-598B-DCEDED007535}"/>
          </ac:spMkLst>
        </pc:spChg>
      </pc:sldChg>
      <pc:sldChg chg="modSp mod">
        <pc:chgData name="Bharath V K" userId="89c91c2690dcaaf9" providerId="LiveId" clId="{F3A25F34-94E3-4B1B-A59C-6C197ABAAC34}" dt="2022-09-23T09:14:47.114" v="191" actId="1076"/>
        <pc:sldMkLst>
          <pc:docMk/>
          <pc:sldMk cId="852537621" sldId="264"/>
        </pc:sldMkLst>
        <pc:spChg chg="mod">
          <ac:chgData name="Bharath V K" userId="89c91c2690dcaaf9" providerId="LiveId" clId="{F3A25F34-94E3-4B1B-A59C-6C197ABAAC34}" dt="2022-09-23T09:14:47.114" v="191" actId="1076"/>
          <ac:spMkLst>
            <pc:docMk/>
            <pc:sldMk cId="852537621" sldId="264"/>
            <ac:spMk id="6" creationId="{E279C2E4-3E88-C342-D43B-E9BC4A8366A3}"/>
          </ac:spMkLst>
        </pc:spChg>
      </pc:sldChg>
      <pc:sldChg chg="modSp mod">
        <pc:chgData name="Bharath V K" userId="89c91c2690dcaaf9" providerId="LiveId" clId="{F3A25F34-94E3-4B1B-A59C-6C197ABAAC34}" dt="2022-09-23T05:51:22.119" v="26" actId="20577"/>
        <pc:sldMkLst>
          <pc:docMk/>
          <pc:sldMk cId="1731216755" sldId="265"/>
        </pc:sldMkLst>
        <pc:spChg chg="mod">
          <ac:chgData name="Bharath V K" userId="89c91c2690dcaaf9" providerId="LiveId" clId="{F3A25F34-94E3-4B1B-A59C-6C197ABAAC34}" dt="2022-09-23T05:51:22.119" v="26" actId="20577"/>
          <ac:spMkLst>
            <pc:docMk/>
            <pc:sldMk cId="1731216755" sldId="265"/>
            <ac:spMk id="6" creationId="{9015F4C7-BD3A-6575-BC7B-AC8808768E9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DE39-934C-B9AD-3D29-D9D6B01815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30FDE3-F2D4-76D6-EEC1-DE411582C2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22E37C-46EA-3429-C5C0-BF63F1CF3D43}"/>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5" name="Footer Placeholder 4">
            <a:extLst>
              <a:ext uri="{FF2B5EF4-FFF2-40B4-BE49-F238E27FC236}">
                <a16:creationId xmlns:a16="http://schemas.microsoft.com/office/drawing/2014/main" id="{CB77CDD0-3989-121D-E17F-9925F7DB15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3D07C0-09CA-F0C1-6CEE-9C30C863D899}"/>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283441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A78-30D5-6FA2-26C5-317F990A0C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D19C5C-72DA-0D4A-0967-14E9CA7BDA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A0A37B-70B7-CC1A-E4FD-37F0717C6500}"/>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5" name="Footer Placeholder 4">
            <a:extLst>
              <a:ext uri="{FF2B5EF4-FFF2-40B4-BE49-F238E27FC236}">
                <a16:creationId xmlns:a16="http://schemas.microsoft.com/office/drawing/2014/main" id="{1748D305-A1AE-ADEC-03E2-0919CA1DBF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9FE2C0-2F38-1EC0-4DB0-42B3EE9CA4E4}"/>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1268880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506C65-770B-2DE9-EA63-73B03E0858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C7E4A8-AB9B-E25D-F7A2-D83CEC51D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590309-A9DD-4C3A-5F94-F01D44718555}"/>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5" name="Footer Placeholder 4">
            <a:extLst>
              <a:ext uri="{FF2B5EF4-FFF2-40B4-BE49-F238E27FC236}">
                <a16:creationId xmlns:a16="http://schemas.microsoft.com/office/drawing/2014/main" id="{6FA2C1FA-F715-B35C-3290-51E9176388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F76056-014B-7DD5-74AA-C3B860A0ACCF}"/>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597077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8B6D-E863-A86B-95B0-C55EB14D7C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425B1D-7398-44A1-1055-5A47998252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795A52-1B0E-034F-F4B8-75C7108140C7}"/>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5" name="Footer Placeholder 4">
            <a:extLst>
              <a:ext uri="{FF2B5EF4-FFF2-40B4-BE49-F238E27FC236}">
                <a16:creationId xmlns:a16="http://schemas.microsoft.com/office/drawing/2014/main" id="{6C8930F5-1A95-7170-F3CA-3C1BA23049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159099-1929-920E-25B5-06CD6344C298}"/>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3814945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A775B-EA71-D9CC-4459-0CD812EA15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9B8354-7D72-DECA-230C-D1D968198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B27AEA-9D8A-7BE2-3A09-3A0D6269D1A6}"/>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5" name="Footer Placeholder 4">
            <a:extLst>
              <a:ext uri="{FF2B5EF4-FFF2-40B4-BE49-F238E27FC236}">
                <a16:creationId xmlns:a16="http://schemas.microsoft.com/office/drawing/2014/main" id="{54614C39-8D23-EFA4-E5A5-8F8F24D6F8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AC3E32-D10E-0FA5-3CD9-56C868DB97C9}"/>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253885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8360-52F9-7C82-7F6B-32C4CFC132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1FBDAE-11BE-D81B-A181-E17D42DA67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34DE380-35A2-DCCD-48C8-12C6ACCE24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33E37E-2A6B-190C-99B2-E5E964589F07}"/>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6" name="Footer Placeholder 5">
            <a:extLst>
              <a:ext uri="{FF2B5EF4-FFF2-40B4-BE49-F238E27FC236}">
                <a16:creationId xmlns:a16="http://schemas.microsoft.com/office/drawing/2014/main" id="{16EDD9F6-7A7B-C57B-8E35-7E4A4FBBF5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90FD5B-0355-4B6A-6EEB-1A3BA79EDBEF}"/>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2853564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D67E-43AE-9F42-11AF-034BCB30B0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59E912-2395-2E4D-AE04-70B5EE496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6043E-6512-764B-C75D-5C58A5722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9245B5-EABA-42CC-AAA1-4E15B8A1D1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1C9F7-8865-6403-7FE8-E5D5AF006A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843EFA-BD47-648C-A02E-E2AD0C217619}"/>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8" name="Footer Placeholder 7">
            <a:extLst>
              <a:ext uri="{FF2B5EF4-FFF2-40B4-BE49-F238E27FC236}">
                <a16:creationId xmlns:a16="http://schemas.microsoft.com/office/drawing/2014/main" id="{A4073763-3E00-2B63-1EE7-50C4E7AA11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AD78D7-E028-5E8F-0CD9-7A3BEE6FB453}"/>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3861980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A1F3-78EF-EA94-8EC5-9B8DC54892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38D231-AB77-8C30-9ED8-B618B6D18EBE}"/>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4" name="Footer Placeholder 3">
            <a:extLst>
              <a:ext uri="{FF2B5EF4-FFF2-40B4-BE49-F238E27FC236}">
                <a16:creationId xmlns:a16="http://schemas.microsoft.com/office/drawing/2014/main" id="{02F50151-503B-F3A9-BD46-B2820BC918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27EBA7-D257-DE41-D413-37C74344EB1B}"/>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2989166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29792-0A15-7F3F-66AD-08BEA00A239A}"/>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3" name="Footer Placeholder 2">
            <a:extLst>
              <a:ext uri="{FF2B5EF4-FFF2-40B4-BE49-F238E27FC236}">
                <a16:creationId xmlns:a16="http://schemas.microsoft.com/office/drawing/2014/main" id="{C381D067-2F3C-12F3-5BE5-C7F29B0E2F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2FDC9D-B712-EBD7-C274-B8F691653686}"/>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2355928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A45C-1CB8-E7EA-69B7-31C49F0358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9100EE-A63B-6C66-0BB2-29D3A05B1E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3CC4B39-856B-47E6-479B-F15FBB62A6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C08834-6974-0F35-857B-7AC7D291DD9A}"/>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6" name="Footer Placeholder 5">
            <a:extLst>
              <a:ext uri="{FF2B5EF4-FFF2-40B4-BE49-F238E27FC236}">
                <a16:creationId xmlns:a16="http://schemas.microsoft.com/office/drawing/2014/main" id="{E2C7E7DB-A439-F638-BEBF-602E594C48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7A34E5-172D-0865-A93A-95B800A67C63}"/>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4132397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B81E-C8BF-AD48-C820-B0F0776BD7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6CAD435-B6FE-B91A-FD04-86979CF83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BE1FF5-E094-C64C-D8CF-9CC402D99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AD90BA-655C-032F-6C70-9CA83E6126B2}"/>
              </a:ext>
            </a:extLst>
          </p:cNvPr>
          <p:cNvSpPr>
            <a:spLocks noGrp="1"/>
          </p:cNvSpPr>
          <p:nvPr>
            <p:ph type="dt" sz="half" idx="10"/>
          </p:nvPr>
        </p:nvSpPr>
        <p:spPr/>
        <p:txBody>
          <a:bodyPr/>
          <a:lstStyle/>
          <a:p>
            <a:fld id="{A53FFB79-22D0-470D-A19E-06F48EB529E7}" type="datetimeFigureOut">
              <a:rPr lang="en-IN" smtClean="0"/>
              <a:t>23-09-2022</a:t>
            </a:fld>
            <a:endParaRPr lang="en-IN"/>
          </a:p>
        </p:txBody>
      </p:sp>
      <p:sp>
        <p:nvSpPr>
          <p:cNvPr id="6" name="Footer Placeholder 5">
            <a:extLst>
              <a:ext uri="{FF2B5EF4-FFF2-40B4-BE49-F238E27FC236}">
                <a16:creationId xmlns:a16="http://schemas.microsoft.com/office/drawing/2014/main" id="{1C203143-3792-CBFF-0217-1B4CC4B9DE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A6D950-DFA1-AD05-27D0-F93AC1BB6E4D}"/>
              </a:ext>
            </a:extLst>
          </p:cNvPr>
          <p:cNvSpPr>
            <a:spLocks noGrp="1"/>
          </p:cNvSpPr>
          <p:nvPr>
            <p:ph type="sldNum" sz="quarter" idx="12"/>
          </p:nvPr>
        </p:nvSpPr>
        <p:spPr/>
        <p:txBody>
          <a:bodyPr/>
          <a:lstStyle/>
          <a:p>
            <a:fld id="{3F0132F9-0CBD-42DB-A876-B41B5B82D90A}" type="slidenum">
              <a:rPr lang="en-IN" smtClean="0"/>
              <a:t>‹#›</a:t>
            </a:fld>
            <a:endParaRPr lang="en-IN"/>
          </a:p>
        </p:txBody>
      </p:sp>
    </p:spTree>
    <p:extLst>
      <p:ext uri="{BB962C8B-B14F-4D97-AF65-F5344CB8AC3E}">
        <p14:creationId xmlns:p14="http://schemas.microsoft.com/office/powerpoint/2010/main" val="1673081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FB2B8-99C2-99F2-DE5F-32E9924051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08CCBC-E11F-A00D-9C11-60673F7460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243955-B305-91BD-E818-E55BC4BAEB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FFB79-22D0-470D-A19E-06F48EB529E7}" type="datetimeFigureOut">
              <a:rPr lang="en-IN" smtClean="0"/>
              <a:t>23-09-2022</a:t>
            </a:fld>
            <a:endParaRPr lang="en-IN"/>
          </a:p>
        </p:txBody>
      </p:sp>
      <p:sp>
        <p:nvSpPr>
          <p:cNvPr id="5" name="Footer Placeholder 4">
            <a:extLst>
              <a:ext uri="{FF2B5EF4-FFF2-40B4-BE49-F238E27FC236}">
                <a16:creationId xmlns:a16="http://schemas.microsoft.com/office/drawing/2014/main" id="{22F8E730-C703-B887-45B8-953AE55D4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FC570A-E2A4-228F-63E3-9AEBBCF2C0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132F9-0CBD-42DB-A876-B41B5B82D90A}" type="slidenum">
              <a:rPr lang="en-IN" smtClean="0"/>
              <a:t>‹#›</a:t>
            </a:fld>
            <a:endParaRPr lang="en-IN"/>
          </a:p>
        </p:txBody>
      </p:sp>
    </p:spTree>
    <p:extLst>
      <p:ext uri="{BB962C8B-B14F-4D97-AF65-F5344CB8AC3E}">
        <p14:creationId xmlns:p14="http://schemas.microsoft.com/office/powerpoint/2010/main" val="1008477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E7CC-7AB7-5F8A-2116-1D69F79D498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AE3AB6E-0745-C02C-B4FB-320DD6537393}"/>
              </a:ext>
            </a:extLst>
          </p:cNvPr>
          <p:cNvSpPr>
            <a:spLocks noGrp="1"/>
          </p:cNvSpPr>
          <p:nvPr>
            <p:ph type="subTitle" idx="1"/>
          </p:nvPr>
        </p:nvSpPr>
        <p:spPr/>
        <p:txBody>
          <a:bodyPr/>
          <a:lstStyle/>
          <a:p>
            <a:endParaRPr lang="en-IN"/>
          </a:p>
        </p:txBody>
      </p:sp>
      <p:pic>
        <p:nvPicPr>
          <p:cNvPr id="12" name="Picture 11">
            <a:extLst>
              <a:ext uri="{FF2B5EF4-FFF2-40B4-BE49-F238E27FC236}">
                <a16:creationId xmlns:a16="http://schemas.microsoft.com/office/drawing/2014/main" id="{961F3466-B374-1A0F-F602-9709F497052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tretch>
            <a:fillRect/>
          </a:stretch>
        </p:blipFill>
        <p:spPr>
          <a:xfrm>
            <a:off x="0" y="0"/>
            <a:ext cx="12192000" cy="6854265"/>
          </a:xfrm>
          <a:prstGeom prst="rect">
            <a:avLst/>
          </a:prstGeom>
        </p:spPr>
      </p:pic>
      <p:sp>
        <p:nvSpPr>
          <p:cNvPr id="13" name="TextBox 12">
            <a:extLst>
              <a:ext uri="{FF2B5EF4-FFF2-40B4-BE49-F238E27FC236}">
                <a16:creationId xmlns:a16="http://schemas.microsoft.com/office/drawing/2014/main" id="{6E3CA3DB-D0A1-3590-39F4-B46D4E6A12DB}"/>
              </a:ext>
            </a:extLst>
          </p:cNvPr>
          <p:cNvSpPr txBox="1"/>
          <p:nvPr/>
        </p:nvSpPr>
        <p:spPr>
          <a:xfrm>
            <a:off x="177282" y="499186"/>
            <a:ext cx="11793895" cy="1815882"/>
          </a:xfrm>
          <a:prstGeom prst="rect">
            <a:avLst/>
          </a:prstGeom>
          <a:noFill/>
        </p:spPr>
        <p:txBody>
          <a:bodyPr wrap="square" rtlCol="0">
            <a:spAutoFit/>
          </a:bodyPr>
          <a:lstStyle/>
          <a:p>
            <a:r>
              <a:rPr lang="en-US" sz="3200" b="1" dirty="0">
                <a:solidFill>
                  <a:schemeClr val="bg1">
                    <a:lumMod val="95000"/>
                  </a:schemeClr>
                </a:solidFill>
                <a:latin typeface="Britannic Bold" panose="020B0903060703020204" pitchFamily="34" charset="0"/>
              </a:rPr>
              <a:t>Problem Statement:</a:t>
            </a:r>
            <a:r>
              <a:rPr lang="en-US" sz="3200" b="1" dirty="0">
                <a:solidFill>
                  <a:schemeClr val="bg1"/>
                </a:solidFill>
                <a:latin typeface="Algerian" panose="04020705040A02060702" pitchFamily="82" charset="0"/>
              </a:rPr>
              <a:t>  </a:t>
            </a:r>
          </a:p>
          <a:p>
            <a:endParaRPr lang="en-US" sz="4000" kern="0" dirty="0">
              <a:solidFill>
                <a:schemeClr val="bg1"/>
              </a:solidFill>
              <a:uFill>
                <a:solidFill>
                  <a:srgbClr val="000000"/>
                </a:solidFill>
              </a:uFill>
              <a:latin typeface="Algerian" panose="04020705040A02060702" pitchFamily="82" charset="0"/>
              <a:ea typeface="Symbol" panose="05050102010706020507" pitchFamily="18" charset="2"/>
              <a:cs typeface="Symbol" panose="05050102010706020507" pitchFamily="18" charset="2"/>
            </a:endParaRPr>
          </a:p>
          <a:p>
            <a:r>
              <a:rPr lang="en-US" sz="4000" u="none" strike="noStrike" kern="0" dirty="0">
                <a:solidFill>
                  <a:srgbClr val="FFC000"/>
                </a:solidFill>
                <a:effectLst/>
                <a:uFill>
                  <a:solidFill>
                    <a:srgbClr val="000000"/>
                  </a:solidFill>
                </a:uFill>
                <a:latin typeface="Algerian" panose="04020705040A02060702" pitchFamily="82" charset="0"/>
                <a:ea typeface="Symbol" panose="05050102010706020507" pitchFamily="18" charset="2"/>
                <a:cs typeface="Symbol" panose="05050102010706020507" pitchFamily="18" charset="2"/>
              </a:rPr>
              <a:t>Rush Estimator for Corporate Cafeteria</a:t>
            </a:r>
            <a:endParaRPr lang="en-IN" sz="4000" dirty="0">
              <a:solidFill>
                <a:srgbClr val="FFC000"/>
              </a:solidFill>
              <a:latin typeface="Algerian" panose="04020705040A02060702" pitchFamily="82" charset="0"/>
            </a:endParaRPr>
          </a:p>
        </p:txBody>
      </p:sp>
    </p:spTree>
    <p:extLst>
      <p:ext uri="{BB962C8B-B14F-4D97-AF65-F5344CB8AC3E}">
        <p14:creationId xmlns:p14="http://schemas.microsoft.com/office/powerpoint/2010/main" val="27257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E7CC-7AB7-5F8A-2116-1D69F79D498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AE3AB6E-0745-C02C-B4FB-320DD653739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D244CC0-570C-587D-F487-49A43C5D44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val="0"/>
              </a:ext>
            </a:extLst>
          </a:blip>
          <a:stretch>
            <a:fillRect/>
          </a:stretch>
        </p:blipFill>
        <p:spPr>
          <a:xfrm>
            <a:off x="0" y="0"/>
            <a:ext cx="12192000" cy="6854265"/>
          </a:xfrm>
          <a:prstGeom prst="rect">
            <a:avLst/>
          </a:prstGeom>
        </p:spPr>
      </p:pic>
      <p:sp>
        <p:nvSpPr>
          <p:cNvPr id="11" name="TextBox 10">
            <a:extLst>
              <a:ext uri="{FF2B5EF4-FFF2-40B4-BE49-F238E27FC236}">
                <a16:creationId xmlns:a16="http://schemas.microsoft.com/office/drawing/2014/main" id="{F0B165CC-423F-4C4D-FFF1-2146296734EE}"/>
              </a:ext>
            </a:extLst>
          </p:cNvPr>
          <p:cNvSpPr txBox="1"/>
          <p:nvPr/>
        </p:nvSpPr>
        <p:spPr>
          <a:xfrm>
            <a:off x="1524000" y="1690062"/>
            <a:ext cx="9144000" cy="3293209"/>
          </a:xfrm>
          <a:prstGeom prst="rect">
            <a:avLst/>
          </a:prstGeom>
          <a:noFill/>
        </p:spPr>
        <p:txBody>
          <a:bodyPr wrap="square" rtlCol="0">
            <a:spAutoFit/>
          </a:bodyPr>
          <a:lstStyle/>
          <a:p>
            <a:r>
              <a:rPr lang="en-US" sz="4400" dirty="0">
                <a:solidFill>
                  <a:schemeClr val="accent2">
                    <a:lumMod val="60000"/>
                    <a:lumOff val="40000"/>
                  </a:schemeClr>
                </a:solidFill>
                <a:latin typeface="Arial" panose="020B0604020202020204" pitchFamily="34" charset="0"/>
                <a:cs typeface="Arial" panose="020B0604020202020204" pitchFamily="34" charset="0"/>
              </a:rPr>
              <a:t>Team Leader Name</a:t>
            </a:r>
            <a:r>
              <a:rPr lang="en-US" sz="4800" dirty="0">
                <a:solidFill>
                  <a:schemeClr val="accent2">
                    <a:lumMod val="60000"/>
                    <a:lumOff val="40000"/>
                  </a:schemeClr>
                </a:solidFill>
                <a:latin typeface="Tw Cen MT Condensed" panose="020B0606020104020203" pitchFamily="34" charset="0"/>
              </a:rPr>
              <a:t>:</a:t>
            </a:r>
            <a:r>
              <a:rPr lang="en-US" sz="4800" dirty="0">
                <a:solidFill>
                  <a:schemeClr val="accent1">
                    <a:lumMod val="20000"/>
                    <a:lumOff val="80000"/>
                  </a:schemeClr>
                </a:solidFill>
                <a:latin typeface="Tw Cen MT Condensed" panose="020B0606020104020203" pitchFamily="34" charset="0"/>
              </a:rPr>
              <a:t> </a:t>
            </a:r>
            <a:r>
              <a:rPr lang="en-US" sz="4000" dirty="0">
                <a:solidFill>
                  <a:schemeClr val="accent5">
                    <a:lumMod val="20000"/>
                    <a:lumOff val="80000"/>
                  </a:schemeClr>
                </a:solidFill>
                <a:effectLst/>
                <a:latin typeface="Algerian" panose="04020705040A02060702" pitchFamily="82" charset="0"/>
                <a:ea typeface="Times New Roman" panose="02020603050405020304" pitchFamily="18" charset="0"/>
              </a:rPr>
              <a:t>Bharath</a:t>
            </a:r>
            <a:br>
              <a:rPr lang="en-US" sz="4400" dirty="0">
                <a:solidFill>
                  <a:schemeClr val="accent1">
                    <a:lumMod val="20000"/>
                    <a:lumOff val="80000"/>
                  </a:schemeClr>
                </a:solidFill>
              </a:rPr>
            </a:br>
            <a:r>
              <a:rPr lang="en-US" sz="4000" dirty="0">
                <a:solidFill>
                  <a:schemeClr val="accent2">
                    <a:lumMod val="60000"/>
                    <a:lumOff val="40000"/>
                  </a:schemeClr>
                </a:solidFill>
                <a:latin typeface="Arial" panose="020B0604020202020204" pitchFamily="34" charset="0"/>
                <a:cs typeface="Arial" panose="020B0604020202020204" pitchFamily="34" charset="0"/>
              </a:rPr>
              <a:t>Team Members Name:</a:t>
            </a:r>
            <a:r>
              <a:rPr lang="en-US" sz="4000" dirty="0">
                <a:solidFill>
                  <a:schemeClr val="accent1">
                    <a:lumMod val="20000"/>
                    <a:lumOff val="80000"/>
                  </a:schemeClr>
                </a:solidFill>
                <a:latin typeface="Arial" panose="020B0604020202020204" pitchFamily="34" charset="0"/>
                <a:cs typeface="Arial" panose="020B0604020202020204" pitchFamily="34" charset="0"/>
              </a:rPr>
              <a:t> </a:t>
            </a:r>
            <a:endParaRPr lang="en-US" sz="4400" dirty="0">
              <a:solidFill>
                <a:schemeClr val="accent1">
                  <a:lumMod val="20000"/>
                  <a:lumOff val="80000"/>
                </a:schemeClr>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4000" dirty="0">
                <a:solidFill>
                  <a:schemeClr val="accent5">
                    <a:lumMod val="20000"/>
                    <a:lumOff val="80000"/>
                  </a:schemeClr>
                </a:solidFill>
                <a:effectLst/>
                <a:latin typeface="Algerian" panose="04020705040A02060702" pitchFamily="82" charset="0"/>
                <a:ea typeface="Times New Roman" panose="02020603050405020304" pitchFamily="18" charset="0"/>
              </a:rPr>
              <a:t>Vasanth </a:t>
            </a:r>
            <a:endParaRPr lang="en-US" sz="4000" dirty="0">
              <a:solidFill>
                <a:schemeClr val="accent5">
                  <a:lumMod val="20000"/>
                  <a:lumOff val="80000"/>
                </a:schemeClr>
              </a:solidFill>
              <a:latin typeface="Algerian" panose="04020705040A02060702" pitchFamily="82" charset="0"/>
              <a:ea typeface="Times New Roman" panose="02020603050405020304" pitchFamily="18" charset="0"/>
            </a:endParaRPr>
          </a:p>
          <a:p>
            <a:pPr marL="342900" indent="-342900" algn="just">
              <a:buFont typeface="Arial" panose="020B0604020202020204" pitchFamily="34" charset="0"/>
              <a:buChar char="•"/>
            </a:pPr>
            <a:r>
              <a:rPr lang="en-US" sz="4000" dirty="0">
                <a:solidFill>
                  <a:schemeClr val="accent5">
                    <a:lumMod val="20000"/>
                    <a:lumOff val="80000"/>
                  </a:schemeClr>
                </a:solidFill>
                <a:effectLst/>
                <a:latin typeface="Algerian" panose="04020705040A02060702" pitchFamily="82" charset="0"/>
                <a:ea typeface="Times New Roman" panose="02020603050405020304" pitchFamily="18" charset="0"/>
              </a:rPr>
              <a:t>Sri </a:t>
            </a:r>
            <a:r>
              <a:rPr lang="en-US" sz="4000" dirty="0" err="1">
                <a:solidFill>
                  <a:schemeClr val="accent5">
                    <a:lumMod val="20000"/>
                    <a:lumOff val="80000"/>
                  </a:schemeClr>
                </a:solidFill>
                <a:effectLst/>
                <a:latin typeface="Algerian" panose="04020705040A02060702" pitchFamily="82" charset="0"/>
                <a:ea typeface="Times New Roman" panose="02020603050405020304" pitchFamily="18" charset="0"/>
              </a:rPr>
              <a:t>Renugadevi</a:t>
            </a:r>
            <a:endParaRPr lang="en-US" sz="4000" dirty="0">
              <a:solidFill>
                <a:schemeClr val="accent5">
                  <a:lumMod val="20000"/>
                  <a:lumOff val="80000"/>
                </a:schemeClr>
              </a:solidFill>
              <a:effectLst/>
              <a:latin typeface="Algerian" panose="04020705040A02060702" pitchFamily="82" charset="0"/>
              <a:ea typeface="Times New Roman" panose="02020603050405020304" pitchFamily="18" charset="0"/>
            </a:endParaRPr>
          </a:p>
          <a:p>
            <a:pPr marL="342900" indent="-342900" algn="just">
              <a:buFont typeface="Arial" panose="020B0604020202020204" pitchFamily="34" charset="0"/>
              <a:buChar char="•"/>
            </a:pPr>
            <a:r>
              <a:rPr lang="en-US" sz="4000" dirty="0" err="1">
                <a:solidFill>
                  <a:schemeClr val="accent5">
                    <a:lumMod val="20000"/>
                    <a:lumOff val="80000"/>
                  </a:schemeClr>
                </a:solidFill>
                <a:effectLst/>
                <a:latin typeface="Algerian" panose="04020705040A02060702" pitchFamily="82" charset="0"/>
                <a:ea typeface="Times New Roman" panose="02020603050405020304" pitchFamily="18" charset="0"/>
              </a:rPr>
              <a:t>Mithun</a:t>
            </a:r>
            <a:r>
              <a:rPr lang="en-US" sz="4000" dirty="0">
                <a:solidFill>
                  <a:schemeClr val="accent5">
                    <a:lumMod val="20000"/>
                    <a:lumOff val="80000"/>
                  </a:schemeClr>
                </a:solidFill>
                <a:effectLst/>
                <a:latin typeface="Algerian" panose="04020705040A02060702" pitchFamily="82" charset="0"/>
                <a:ea typeface="Times New Roman" panose="02020603050405020304" pitchFamily="18" charset="0"/>
              </a:rPr>
              <a:t> </a:t>
            </a:r>
            <a:endParaRPr lang="en-US" sz="4000" dirty="0">
              <a:solidFill>
                <a:schemeClr val="accent5">
                  <a:lumMod val="20000"/>
                  <a:lumOff val="80000"/>
                </a:schemeClr>
              </a:solidFill>
              <a:latin typeface="Algerian" panose="04020705040A02060702" pitchFamily="82" charset="0"/>
            </a:endParaRPr>
          </a:p>
        </p:txBody>
      </p:sp>
    </p:spTree>
    <p:extLst>
      <p:ext uri="{BB962C8B-B14F-4D97-AF65-F5344CB8AC3E}">
        <p14:creationId xmlns:p14="http://schemas.microsoft.com/office/powerpoint/2010/main" val="2566799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E7CC-7AB7-5F8A-2116-1D69F79D498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AE3AB6E-0745-C02C-B4FB-320DD653739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D244CC0-570C-587D-F487-49A43C5D44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tretch>
            <a:fillRect/>
          </a:stretch>
        </p:blipFill>
        <p:spPr>
          <a:xfrm>
            <a:off x="0" y="0"/>
            <a:ext cx="12192000" cy="6854265"/>
          </a:xfrm>
          <a:prstGeom prst="rect">
            <a:avLst/>
          </a:prstGeom>
          <a:effectLst>
            <a:outerShdw blurRad="1270000" dist="127000" dir="9000000" algn="ctr" rotWithShape="0">
              <a:srgbClr val="000000"/>
            </a:outerShdw>
          </a:effectLst>
        </p:spPr>
      </p:pic>
      <p:sp>
        <p:nvSpPr>
          <p:cNvPr id="7" name="TextBox 6">
            <a:extLst>
              <a:ext uri="{FF2B5EF4-FFF2-40B4-BE49-F238E27FC236}">
                <a16:creationId xmlns:a16="http://schemas.microsoft.com/office/drawing/2014/main" id="{247F49D1-17F4-2BB2-E61B-7B679EC3FFC6}"/>
              </a:ext>
            </a:extLst>
          </p:cNvPr>
          <p:cNvSpPr txBox="1"/>
          <p:nvPr/>
        </p:nvSpPr>
        <p:spPr>
          <a:xfrm>
            <a:off x="3080084" y="208548"/>
            <a:ext cx="6689558" cy="830997"/>
          </a:xfrm>
          <a:prstGeom prst="rect">
            <a:avLst/>
          </a:prstGeom>
          <a:noFill/>
        </p:spPr>
        <p:txBody>
          <a:bodyPr wrap="square">
            <a:spAutoFit/>
          </a:bodyPr>
          <a:lstStyle/>
          <a:p>
            <a:r>
              <a:rPr lang="en-US" sz="4800" b="1" dirty="0">
                <a:solidFill>
                  <a:srgbClr val="FFC000"/>
                </a:solidFill>
              </a:rPr>
              <a:t>IDEA/APPROACH DETAILS</a:t>
            </a:r>
            <a:endParaRPr lang="en-IN" sz="4800" dirty="0">
              <a:solidFill>
                <a:srgbClr val="FFC000"/>
              </a:solidFill>
            </a:endParaRPr>
          </a:p>
        </p:txBody>
      </p:sp>
      <p:sp>
        <p:nvSpPr>
          <p:cNvPr id="9" name="TextBox 8">
            <a:extLst>
              <a:ext uri="{FF2B5EF4-FFF2-40B4-BE49-F238E27FC236}">
                <a16:creationId xmlns:a16="http://schemas.microsoft.com/office/drawing/2014/main" id="{A5FA2AD2-B66A-51BA-45F5-8267CE31CA11}"/>
              </a:ext>
            </a:extLst>
          </p:cNvPr>
          <p:cNvSpPr txBox="1"/>
          <p:nvPr/>
        </p:nvSpPr>
        <p:spPr>
          <a:xfrm>
            <a:off x="216568" y="1331495"/>
            <a:ext cx="11758863" cy="4037003"/>
          </a:xfrm>
          <a:prstGeom prst="rect">
            <a:avLst/>
          </a:prstGeom>
          <a:noFill/>
        </p:spPr>
        <p:txBody>
          <a:bodyPr wrap="square">
            <a:spAutoFit/>
          </a:bodyPr>
          <a:lstStyle/>
          <a:p>
            <a:pPr marR="116205" lvl="0" algn="just">
              <a:lnSpc>
                <a:spcPct val="111000"/>
              </a:lnSpc>
              <a:spcBef>
                <a:spcPts val="1240"/>
              </a:spcBef>
              <a:spcAft>
                <a:spcPts val="0"/>
              </a:spcAft>
              <a:buSzPts val="1600"/>
              <a:tabLst>
                <a:tab pos="1106805" algn="l"/>
                <a:tab pos="1107440" algn="l"/>
              </a:tabLst>
            </a:pPr>
            <a:r>
              <a:rPr lang="en-US" sz="2800" b="1" dirty="0">
                <a:solidFill>
                  <a:schemeClr val="bg1"/>
                </a:solidFill>
                <a:latin typeface="Times New Roman" panose="02020603050405020304" pitchFamily="18" charset="0"/>
                <a:ea typeface="Symbol" panose="05050102010706020507" pitchFamily="18" charset="2"/>
                <a:cs typeface="Symbol" panose="05050102010706020507" pitchFamily="18" charset="2"/>
              </a:rPr>
              <a:t>Problem Statement:</a:t>
            </a:r>
          </a:p>
          <a:p>
            <a:pPr marR="116205" lvl="0" algn="just">
              <a:lnSpc>
                <a:spcPct val="111000"/>
              </a:lnSpc>
              <a:spcBef>
                <a:spcPts val="1240"/>
              </a:spcBef>
              <a:spcAft>
                <a:spcPts val="0"/>
              </a:spcAft>
              <a:buSzPts val="1600"/>
              <a:tabLst>
                <a:tab pos="1106805" algn="l"/>
                <a:tab pos="1107440" algn="l"/>
              </a:tabLst>
            </a:pPr>
            <a:r>
              <a:rPr lang="en-US" sz="2800" dirty="0">
                <a:solidFill>
                  <a:schemeClr val="bg1"/>
                </a:solidFill>
                <a:latin typeface="Times New Roman" panose="02020603050405020304" pitchFamily="18" charset="0"/>
                <a:ea typeface="Symbol" panose="05050102010706020507" pitchFamily="18" charset="2"/>
                <a:cs typeface="Symbol" panose="05050102010706020507" pitchFamily="18" charset="2"/>
              </a:rPr>
              <a:t>To</a:t>
            </a:r>
            <a:r>
              <a:rPr lang="en-US" sz="2800" dirty="0">
                <a:solidFill>
                  <a:schemeClr val="bg1"/>
                </a:solidFill>
                <a:effectLst/>
                <a:latin typeface="Times New Roman" panose="02020603050405020304" pitchFamily="18" charset="0"/>
                <a:ea typeface="Symbol" panose="05050102010706020507" pitchFamily="18" charset="2"/>
                <a:cs typeface="Symbol" panose="05050102010706020507" pitchFamily="18" charset="2"/>
              </a:rPr>
              <a:t> run a cafeteria, it is important that we have to estimate number of people visiting the Cafeteria at a particular time, because we have to make the necessary arrangements according to the rush and to avoid wastage of food. In this case till now a approximate count has been taken in account by the cafeteria management for making the necessary arrangement to handle th</a:t>
            </a:r>
            <a:r>
              <a:rPr lang="en-US" sz="2800" dirty="0">
                <a:solidFill>
                  <a:schemeClr val="bg1"/>
                </a:solidFill>
                <a:latin typeface="Times New Roman" panose="02020603050405020304" pitchFamily="18" charset="0"/>
                <a:ea typeface="Symbol" panose="05050102010706020507" pitchFamily="18" charset="2"/>
                <a:cs typeface="Symbol" panose="05050102010706020507" pitchFamily="18" charset="2"/>
              </a:rPr>
              <a:t>e customers visiting cafeteria. This may cause wastage of food items and a financial loss to the management</a:t>
            </a:r>
            <a:r>
              <a:rPr lang="en-US" sz="2800" dirty="0">
                <a:solidFill>
                  <a:schemeClr val="tx1">
                    <a:lumMod val="95000"/>
                  </a:schemeClr>
                </a:solidFill>
                <a:latin typeface="Times New Roman" panose="02020603050405020304" pitchFamily="18" charset="0"/>
                <a:ea typeface="Symbol" panose="05050102010706020507" pitchFamily="18" charset="2"/>
                <a:cs typeface="Symbol" panose="05050102010706020507" pitchFamily="18" charset="2"/>
              </a:rPr>
              <a:t>.</a:t>
            </a:r>
          </a:p>
        </p:txBody>
      </p:sp>
    </p:spTree>
    <p:extLst>
      <p:ext uri="{BB962C8B-B14F-4D97-AF65-F5344CB8AC3E}">
        <p14:creationId xmlns:p14="http://schemas.microsoft.com/office/powerpoint/2010/main" val="259563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E7CC-7AB7-5F8A-2116-1D69F79D498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AE3AB6E-0745-C02C-B4FB-320DD653739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D244CC0-570C-587D-F487-49A43C5D44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tretch>
            <a:fillRect/>
          </a:stretch>
        </p:blipFill>
        <p:spPr>
          <a:xfrm>
            <a:off x="0" y="0"/>
            <a:ext cx="12192000" cy="6854265"/>
          </a:xfrm>
          <a:prstGeom prst="rect">
            <a:avLst/>
          </a:prstGeom>
          <a:effectLst>
            <a:outerShdw blurRad="1270000" dist="127000" dir="9000000" algn="ctr" rotWithShape="0">
              <a:srgbClr val="000000"/>
            </a:outerShdw>
          </a:effectLst>
        </p:spPr>
      </p:pic>
      <p:sp>
        <p:nvSpPr>
          <p:cNvPr id="6" name="TextBox 5">
            <a:extLst>
              <a:ext uri="{FF2B5EF4-FFF2-40B4-BE49-F238E27FC236}">
                <a16:creationId xmlns:a16="http://schemas.microsoft.com/office/drawing/2014/main" id="{EEFDDCF1-CA34-3433-149A-2281C9E7C84D}"/>
              </a:ext>
            </a:extLst>
          </p:cNvPr>
          <p:cNvSpPr txBox="1"/>
          <p:nvPr/>
        </p:nvSpPr>
        <p:spPr>
          <a:xfrm>
            <a:off x="160421" y="537739"/>
            <a:ext cx="11871157" cy="5284139"/>
          </a:xfrm>
          <a:prstGeom prst="rect">
            <a:avLst/>
          </a:prstGeom>
          <a:noFill/>
        </p:spPr>
        <p:txBody>
          <a:bodyPr wrap="square">
            <a:spAutoFit/>
          </a:bodyPr>
          <a:lstStyle/>
          <a:p>
            <a:pPr marR="116205" lvl="0" algn="just">
              <a:lnSpc>
                <a:spcPct val="111000"/>
              </a:lnSpc>
              <a:spcBef>
                <a:spcPts val="1240"/>
              </a:spcBef>
              <a:spcAft>
                <a:spcPts val="0"/>
              </a:spcAft>
              <a:buSzPts val="1600"/>
              <a:tabLst>
                <a:tab pos="1106805" algn="l"/>
                <a:tab pos="1107440" algn="l"/>
              </a:tabLst>
            </a:pPr>
            <a:r>
              <a:rPr lang="en-US" sz="3200" b="1" dirty="0">
                <a:solidFill>
                  <a:srgbClr val="FFC000"/>
                </a:solidFill>
                <a:latin typeface="Times New Roman" panose="02020603050405020304" pitchFamily="18" charset="0"/>
                <a:ea typeface="Symbol" panose="05050102010706020507" pitchFamily="18" charset="2"/>
                <a:cs typeface="Symbol" panose="05050102010706020507" pitchFamily="18" charset="2"/>
              </a:rPr>
              <a:t>Proposed Solution:</a:t>
            </a:r>
          </a:p>
          <a:p>
            <a:pPr marR="116205" lvl="0" algn="just">
              <a:lnSpc>
                <a:spcPct val="111000"/>
              </a:lnSpc>
              <a:spcBef>
                <a:spcPts val="1240"/>
              </a:spcBef>
              <a:spcAft>
                <a:spcPts val="0"/>
              </a:spcAft>
              <a:buSzPts val="1600"/>
              <a:tabLst>
                <a:tab pos="1106805" algn="l"/>
                <a:tab pos="1107440" algn="l"/>
              </a:tabLst>
            </a:pPr>
            <a:r>
              <a:rPr lang="en-US" sz="3200" b="1" dirty="0">
                <a:solidFill>
                  <a:schemeClr val="accent2"/>
                </a:solidFill>
                <a:latin typeface="Times New Roman" panose="02020603050405020304" pitchFamily="18" charset="0"/>
                <a:ea typeface="Symbol" panose="05050102010706020507" pitchFamily="18" charset="2"/>
                <a:cs typeface="Symbol" panose="05050102010706020507" pitchFamily="18" charset="2"/>
              </a:rPr>
              <a:t>Solution  1: </a:t>
            </a:r>
          </a:p>
          <a:p>
            <a:pPr marR="116205" lvl="0" algn="just">
              <a:lnSpc>
                <a:spcPct val="111000"/>
              </a:lnSpc>
              <a:spcBef>
                <a:spcPts val="1240"/>
              </a:spcBef>
              <a:spcAft>
                <a:spcPts val="0"/>
              </a:spcAft>
              <a:buSzPts val="1600"/>
              <a:tabLst>
                <a:tab pos="1106805" algn="l"/>
                <a:tab pos="1107440" algn="l"/>
              </a:tabLst>
            </a:pPr>
            <a:r>
              <a:rPr lang="en-US" sz="2800" dirty="0">
                <a:solidFill>
                  <a:schemeClr val="bg1"/>
                </a:solidFill>
                <a:latin typeface="Times New Roman" panose="02020603050405020304" pitchFamily="18" charset="0"/>
                <a:ea typeface="Symbol" panose="05050102010706020507" pitchFamily="18" charset="2"/>
                <a:cs typeface="Symbol" panose="05050102010706020507" pitchFamily="18" charset="2"/>
              </a:rPr>
              <a:t>In this solution we are proposing Biometric Fingerprint to count the number of people visiting the cafeteria. To implement this employee data has to be collected from the college and to be stored in the data-base to count the average num of people visiting cafeteria in a day and this count will be stored in daily bases for a week. After a week a predictive analysis will take place to calculate the average num of people visiting cafeteria in a particular day(Ex : Mon – Avg count, Tue – Avg count….). Based on this result Required quantity of food can be prepared and profit growth can be achieved.</a:t>
            </a:r>
          </a:p>
        </p:txBody>
      </p:sp>
    </p:spTree>
    <p:extLst>
      <p:ext uri="{BB962C8B-B14F-4D97-AF65-F5344CB8AC3E}">
        <p14:creationId xmlns:p14="http://schemas.microsoft.com/office/powerpoint/2010/main" val="2390215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E7CC-7AB7-5F8A-2116-1D69F79D498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AE3AB6E-0745-C02C-B4FB-320DD653739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D244CC0-570C-587D-F487-49A43C5D44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tretch>
            <a:fillRect/>
          </a:stretch>
        </p:blipFill>
        <p:spPr>
          <a:xfrm>
            <a:off x="0" y="0"/>
            <a:ext cx="12192000" cy="6854265"/>
          </a:xfrm>
          <a:prstGeom prst="rect">
            <a:avLst/>
          </a:prstGeom>
          <a:effectLst>
            <a:outerShdw blurRad="1270000" dist="127000" dir="9000000" algn="ctr" rotWithShape="0">
              <a:srgbClr val="000000"/>
            </a:outerShdw>
          </a:effectLst>
        </p:spPr>
      </p:pic>
      <p:sp>
        <p:nvSpPr>
          <p:cNvPr id="6" name="TextBox 5">
            <a:extLst>
              <a:ext uri="{FF2B5EF4-FFF2-40B4-BE49-F238E27FC236}">
                <a16:creationId xmlns:a16="http://schemas.microsoft.com/office/drawing/2014/main" id="{4038DC94-E81E-C4CA-598B-DCEDED007535}"/>
              </a:ext>
            </a:extLst>
          </p:cNvPr>
          <p:cNvSpPr txBox="1"/>
          <p:nvPr/>
        </p:nvSpPr>
        <p:spPr>
          <a:xfrm>
            <a:off x="176463" y="652112"/>
            <a:ext cx="11839074" cy="446276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Calibri"/>
              </a:rPr>
              <a:t> </a:t>
            </a:r>
            <a:r>
              <a:rPr lang="en-US" sz="3200" b="1" dirty="0">
                <a:solidFill>
                  <a:schemeClr val="accent2"/>
                </a:solidFill>
                <a:latin typeface="Calibri"/>
              </a:rPr>
              <a:t>Solution 2:</a:t>
            </a:r>
            <a:endParaRPr lang="en-US" sz="3200" b="1" dirty="0">
              <a:solidFill>
                <a:schemeClr val="bg1"/>
              </a:solidFill>
              <a:latin typeface="Calibri"/>
            </a:endParaRPr>
          </a:p>
          <a:p>
            <a:pPr algn="just" defTabSz="457200">
              <a:defRPr/>
            </a:pPr>
            <a:r>
              <a:rPr lang="en-US" sz="2800" dirty="0">
                <a:solidFill>
                  <a:schemeClr val="bg1"/>
                </a:solidFill>
                <a:latin typeface="Calibri"/>
              </a:rPr>
              <a:t>As an enhancement of the previous solution we have implemented Facial recognition using AI to count the number of people visiting the cafeteria. As mentioned before data will be collected and stored in the data base to count the number of people visiting the cafeteria. This Facial AI will recognize the face pattern of humans to take the count  and the count will be stored on daily basis  for a week.</a:t>
            </a:r>
            <a:r>
              <a:rPr lang="en-US" sz="2800" dirty="0">
                <a:solidFill>
                  <a:schemeClr val="bg1"/>
                </a:solidFill>
                <a:latin typeface="Times New Roman" panose="02020603050405020304" pitchFamily="18" charset="0"/>
                <a:ea typeface="Symbol" panose="05050102010706020507" pitchFamily="18" charset="2"/>
                <a:cs typeface="Symbol" panose="05050102010706020507" pitchFamily="18" charset="2"/>
              </a:rPr>
              <a:t> At the weekend a predictive analysis will take place to calculate the average num of people visiting cafeteria in a particular day. Based on the weekly report Required quantity of food can be prepared and served to the customers and more over profit growth can be achieved.</a:t>
            </a:r>
            <a:endParaRPr lang="en-IN" sz="2800" dirty="0">
              <a:solidFill>
                <a:schemeClr val="bg1"/>
              </a:solidFill>
            </a:endParaRPr>
          </a:p>
        </p:txBody>
      </p:sp>
    </p:spTree>
    <p:extLst>
      <p:ext uri="{BB962C8B-B14F-4D97-AF65-F5344CB8AC3E}">
        <p14:creationId xmlns:p14="http://schemas.microsoft.com/office/powerpoint/2010/main" val="1892733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E7CC-7AB7-5F8A-2116-1D69F79D498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AE3AB6E-0745-C02C-B4FB-320DD653739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D244CC0-570C-587D-F487-49A43C5D44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tretch>
            <a:fillRect/>
          </a:stretch>
        </p:blipFill>
        <p:spPr>
          <a:xfrm>
            <a:off x="0" y="0"/>
            <a:ext cx="12192000" cy="6854265"/>
          </a:xfrm>
          <a:prstGeom prst="rect">
            <a:avLst/>
          </a:prstGeom>
          <a:effectLst>
            <a:outerShdw blurRad="1270000" dist="127000" dir="9000000" algn="ctr" rotWithShape="0">
              <a:srgbClr val="000000"/>
            </a:outerShdw>
          </a:effectLst>
        </p:spPr>
      </p:pic>
      <p:sp>
        <p:nvSpPr>
          <p:cNvPr id="6" name="TextBox 5">
            <a:extLst>
              <a:ext uri="{FF2B5EF4-FFF2-40B4-BE49-F238E27FC236}">
                <a16:creationId xmlns:a16="http://schemas.microsoft.com/office/drawing/2014/main" id="{9015F4C7-BD3A-6575-BC7B-AC8808768E92}"/>
              </a:ext>
            </a:extLst>
          </p:cNvPr>
          <p:cNvSpPr txBox="1"/>
          <p:nvPr/>
        </p:nvSpPr>
        <p:spPr>
          <a:xfrm>
            <a:off x="224589" y="539211"/>
            <a:ext cx="11742821" cy="5355312"/>
          </a:xfrm>
          <a:prstGeom prst="rect">
            <a:avLst/>
          </a:prstGeom>
          <a:noFill/>
        </p:spPr>
        <p:txBody>
          <a:bodyPr wrap="square">
            <a:spAutoFit/>
          </a:bodyPr>
          <a:lstStyle/>
          <a:p>
            <a:pPr marL="0" indent="0" defTabSz="457200">
              <a:buNone/>
              <a:defRPr/>
            </a:pPr>
            <a:r>
              <a:rPr lang="en-US" sz="3000" b="1" dirty="0">
                <a:solidFill>
                  <a:schemeClr val="accent2"/>
                </a:solidFill>
                <a:latin typeface="Times New Roman" panose="02020603050405020304" pitchFamily="18" charset="0"/>
                <a:ea typeface="Symbol" panose="05050102010706020507" pitchFamily="18" charset="2"/>
                <a:cs typeface="Symbol" panose="05050102010706020507" pitchFamily="18" charset="2"/>
              </a:rPr>
              <a:t>Solution 3:</a:t>
            </a:r>
          </a:p>
          <a:p>
            <a:pPr marL="0" indent="0" defTabSz="457200">
              <a:buNone/>
              <a:defRPr/>
            </a:pPr>
            <a:r>
              <a:rPr lang="en-US" sz="2800" dirty="0">
                <a:solidFill>
                  <a:schemeClr val="bg1"/>
                </a:solidFill>
                <a:latin typeface="Times New Roman" panose="02020603050405020304" pitchFamily="18" charset="0"/>
                <a:ea typeface="Symbol" panose="05050102010706020507" pitchFamily="18" charset="2"/>
                <a:cs typeface="Symbol" panose="05050102010706020507" pitchFamily="18" charset="2"/>
              </a:rPr>
              <a:t>Comparing with the past two solution we can make some advancement in our solution in future by implementing RFID with the help of IOT devices to count the number of people visiting the cafeteria. The RFID reader is a network-connected device It uses radio waves to transmit signals that activate the tag. Once activated, the tag sends a wave back to the antenna, by that time the count can be taken and will be stored in the data base. . At the weekend a predictive analysis will take place to calculate the average num of people visiting cafeteria in a particular day. Based on the weekly report Required quantity of food can be prepared and served to the customers and more over profit growth can be achieved. However this method requires high cost for the installation. Depends on the financial support this efficient method can be implemented.</a:t>
            </a:r>
          </a:p>
        </p:txBody>
      </p:sp>
    </p:spTree>
    <p:extLst>
      <p:ext uri="{BB962C8B-B14F-4D97-AF65-F5344CB8AC3E}">
        <p14:creationId xmlns:p14="http://schemas.microsoft.com/office/powerpoint/2010/main" val="173121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E7CC-7AB7-5F8A-2116-1D69F79D498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AE3AB6E-0745-C02C-B4FB-320DD653739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D244CC0-570C-587D-F487-49A43C5D44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tretch>
            <a:fillRect/>
          </a:stretch>
        </p:blipFill>
        <p:spPr>
          <a:xfrm>
            <a:off x="0" y="0"/>
            <a:ext cx="12192000" cy="6854265"/>
          </a:xfrm>
          <a:prstGeom prst="rect">
            <a:avLst/>
          </a:prstGeom>
          <a:effectLst>
            <a:outerShdw blurRad="1270000" dist="127000" dir="9000000" algn="ctr" rotWithShape="0">
              <a:srgbClr val="000000"/>
            </a:outerShdw>
          </a:effectLst>
        </p:spPr>
      </p:pic>
      <p:sp>
        <p:nvSpPr>
          <p:cNvPr id="6" name="TextBox 5">
            <a:extLst>
              <a:ext uri="{FF2B5EF4-FFF2-40B4-BE49-F238E27FC236}">
                <a16:creationId xmlns:a16="http://schemas.microsoft.com/office/drawing/2014/main" id="{E279C2E4-3E88-C342-D43B-E9BC4A8366A3}"/>
              </a:ext>
            </a:extLst>
          </p:cNvPr>
          <p:cNvSpPr txBox="1"/>
          <p:nvPr/>
        </p:nvSpPr>
        <p:spPr>
          <a:xfrm>
            <a:off x="594704" y="167974"/>
            <a:ext cx="7267074" cy="6683977"/>
          </a:xfrm>
          <a:prstGeom prst="rect">
            <a:avLst/>
          </a:prstGeom>
          <a:noFill/>
        </p:spPr>
        <p:txBody>
          <a:bodyPr wrap="square">
            <a:spAutoFit/>
          </a:bodyPr>
          <a:lstStyle/>
          <a:p>
            <a:r>
              <a:rPr lang="en-US" sz="3200" b="1" dirty="0">
                <a:solidFill>
                  <a:schemeClr val="accent2"/>
                </a:solidFill>
              </a:rPr>
              <a:t>Technology :</a:t>
            </a:r>
          </a:p>
          <a:p>
            <a:endParaRPr lang="en-US" sz="2800" b="1" dirty="0">
              <a:solidFill>
                <a:schemeClr val="bg1"/>
              </a:solidFill>
            </a:endParaRPr>
          </a:p>
          <a:p>
            <a:pPr>
              <a:buFont typeface="Wingdings" panose="05000000000000000000" pitchFamily="2" charset="2"/>
              <a:buChar char="Ø"/>
            </a:pPr>
            <a:r>
              <a:rPr lang="en-US" sz="2800" b="1" dirty="0">
                <a:solidFill>
                  <a:srgbClr val="FFC000"/>
                </a:solidFill>
              </a:rPr>
              <a:t>Finger Print :</a:t>
            </a:r>
          </a:p>
          <a:p>
            <a:pPr marL="285750" indent="-285750">
              <a:buFont typeface="Arial" panose="020B0604020202020204" pitchFamily="34" charset="0"/>
              <a:buChar char="•"/>
            </a:pPr>
            <a:r>
              <a:rPr lang="en-US" sz="2800" dirty="0">
                <a:solidFill>
                  <a:schemeClr val="bg1"/>
                </a:solidFill>
              </a:rPr>
              <a:t>Java, Js</a:t>
            </a:r>
          </a:p>
          <a:p>
            <a:pPr marL="285750" indent="-285750">
              <a:buFont typeface="Arial" panose="020B0604020202020204" pitchFamily="34" charset="0"/>
              <a:buChar char="•"/>
            </a:pPr>
            <a:r>
              <a:rPr lang="en-US" sz="2800" dirty="0">
                <a:solidFill>
                  <a:schemeClr val="bg1"/>
                </a:solidFill>
              </a:rPr>
              <a:t>Mysql database</a:t>
            </a:r>
          </a:p>
          <a:p>
            <a:endParaRPr lang="en-US" sz="2800" dirty="0">
              <a:solidFill>
                <a:schemeClr val="bg1"/>
              </a:solidFill>
            </a:endParaRPr>
          </a:p>
          <a:p>
            <a:pPr marL="285750" indent="-285750">
              <a:buFont typeface="Wingdings" panose="05000000000000000000" pitchFamily="2" charset="2"/>
              <a:buChar char="Ø"/>
            </a:pPr>
            <a:r>
              <a:rPr lang="en-US" sz="2800" b="1" dirty="0">
                <a:solidFill>
                  <a:srgbClr val="FFC000"/>
                </a:solidFill>
              </a:rPr>
              <a:t>Facial Recognition</a:t>
            </a:r>
            <a:r>
              <a:rPr lang="en-US" sz="2800" dirty="0">
                <a:solidFill>
                  <a:srgbClr val="FFC000"/>
                </a:solidFill>
              </a:rPr>
              <a:t>:</a:t>
            </a:r>
          </a:p>
          <a:p>
            <a:pPr marL="285750" indent="-285750">
              <a:buFont typeface="Arial" panose="020B0604020202020204" pitchFamily="34" charset="0"/>
              <a:buChar char="•"/>
            </a:pPr>
            <a:r>
              <a:rPr lang="en-US" sz="2800" dirty="0">
                <a:solidFill>
                  <a:schemeClr val="bg1"/>
                </a:solidFill>
              </a:rPr>
              <a:t>AI</a:t>
            </a:r>
          </a:p>
          <a:p>
            <a:pPr marL="285750" indent="-285750">
              <a:buFont typeface="Arial" panose="020B0604020202020204" pitchFamily="34" charset="0"/>
              <a:buChar char="•"/>
            </a:pPr>
            <a:r>
              <a:rPr lang="en-US" sz="2800" dirty="0">
                <a:solidFill>
                  <a:schemeClr val="bg1"/>
                </a:solidFill>
              </a:rPr>
              <a:t>Python</a:t>
            </a:r>
          </a:p>
          <a:p>
            <a:pPr marL="285750" indent="-285750">
              <a:buFont typeface="Arial" panose="020B0604020202020204" pitchFamily="34" charset="0"/>
              <a:buChar char="•"/>
            </a:pPr>
            <a:r>
              <a:rPr lang="en-US" sz="2800" dirty="0">
                <a:solidFill>
                  <a:schemeClr val="bg1"/>
                </a:solidFill>
              </a:rPr>
              <a:t>Mysql database</a:t>
            </a:r>
          </a:p>
          <a:p>
            <a:endParaRPr lang="en-US" sz="2800" dirty="0">
              <a:solidFill>
                <a:schemeClr val="bg1"/>
              </a:solidFill>
            </a:endParaRPr>
          </a:p>
          <a:p>
            <a:pPr marL="285750" indent="-285750">
              <a:buFont typeface="Wingdings" panose="05000000000000000000" pitchFamily="2" charset="2"/>
              <a:buChar char="Ø"/>
            </a:pPr>
            <a:r>
              <a:rPr lang="en-US" sz="2800" b="1" dirty="0">
                <a:solidFill>
                  <a:srgbClr val="FFC000"/>
                </a:solidFill>
              </a:rPr>
              <a:t>RFID</a:t>
            </a:r>
            <a:r>
              <a:rPr lang="en-US" sz="2800" dirty="0">
                <a:solidFill>
                  <a:srgbClr val="FFC000"/>
                </a:solidFill>
              </a:rPr>
              <a:t> :</a:t>
            </a:r>
            <a:endParaRPr lang="en-US" sz="2800" b="1" dirty="0">
              <a:solidFill>
                <a:srgbClr val="FFC000"/>
              </a:solidFill>
            </a:endParaRPr>
          </a:p>
          <a:p>
            <a:pPr marL="285750" indent="-285750">
              <a:buFont typeface="Arial" panose="020B0604020202020204" pitchFamily="34" charset="0"/>
              <a:buChar char="•"/>
            </a:pPr>
            <a:r>
              <a:rPr lang="en-US" sz="2800" dirty="0">
                <a:solidFill>
                  <a:schemeClr val="bg1"/>
                </a:solidFill>
              </a:rPr>
              <a:t>RFID </a:t>
            </a:r>
          </a:p>
          <a:p>
            <a:pPr marL="285750" indent="-285750">
              <a:buFont typeface="Arial" panose="020B0604020202020204" pitchFamily="34" charset="0"/>
              <a:buChar char="•"/>
            </a:pPr>
            <a:r>
              <a:rPr lang="en-US" sz="2800" dirty="0">
                <a:solidFill>
                  <a:schemeClr val="bg1"/>
                </a:solidFill>
              </a:rPr>
              <a:t>RFID reader</a:t>
            </a:r>
          </a:p>
          <a:p>
            <a:pPr marL="285750" indent="-285750">
              <a:buFont typeface="Arial" panose="020B0604020202020204" pitchFamily="34" charset="0"/>
              <a:buChar char="•"/>
            </a:pPr>
            <a:r>
              <a:rPr lang="en-US" sz="2800" dirty="0" err="1">
                <a:solidFill>
                  <a:schemeClr val="bg1"/>
                </a:solidFill>
              </a:rPr>
              <a:t>Mysql</a:t>
            </a:r>
            <a:r>
              <a:rPr lang="en-US" sz="2800" dirty="0">
                <a:solidFill>
                  <a:schemeClr val="bg1"/>
                </a:solidFill>
              </a:rPr>
              <a:t> database</a:t>
            </a:r>
          </a:p>
        </p:txBody>
      </p:sp>
    </p:spTree>
    <p:extLst>
      <p:ext uri="{BB962C8B-B14F-4D97-AF65-F5344CB8AC3E}">
        <p14:creationId xmlns:p14="http://schemas.microsoft.com/office/powerpoint/2010/main" val="852537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E7CC-7AB7-5F8A-2116-1D69F79D498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4AE3AB6E-0745-C02C-B4FB-320DD653739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D244CC0-570C-587D-F487-49A43C5D44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tretch>
            <a:fillRect/>
          </a:stretch>
        </p:blipFill>
        <p:spPr>
          <a:xfrm>
            <a:off x="0" y="-6067"/>
            <a:ext cx="12192000" cy="6854265"/>
          </a:xfrm>
          <a:prstGeom prst="rect">
            <a:avLst/>
          </a:prstGeom>
          <a:effectLst>
            <a:outerShdw blurRad="1270000" dist="127000" dir="9000000" algn="ctr" rotWithShape="0">
              <a:srgbClr val="000000"/>
            </a:outerShdw>
          </a:effectLst>
        </p:spPr>
      </p:pic>
      <p:sp>
        <p:nvSpPr>
          <p:cNvPr id="6" name="TextBox 5">
            <a:extLst>
              <a:ext uri="{FF2B5EF4-FFF2-40B4-BE49-F238E27FC236}">
                <a16:creationId xmlns:a16="http://schemas.microsoft.com/office/drawing/2014/main" id="{3458697B-BFBA-A9DB-D64E-9DB31BD89BE5}"/>
              </a:ext>
            </a:extLst>
          </p:cNvPr>
          <p:cNvSpPr txBox="1"/>
          <p:nvPr/>
        </p:nvSpPr>
        <p:spPr>
          <a:xfrm>
            <a:off x="529389" y="286435"/>
            <a:ext cx="7379368" cy="1077218"/>
          </a:xfrm>
          <a:prstGeom prst="rect">
            <a:avLst/>
          </a:prstGeom>
          <a:noFill/>
        </p:spPr>
        <p:txBody>
          <a:bodyPr wrap="square">
            <a:spAutoFit/>
          </a:bodyPr>
          <a:lstStyle/>
          <a:p>
            <a:r>
              <a:rPr lang="en-US" sz="3200" b="1" dirty="0">
                <a:solidFill>
                  <a:schemeClr val="accent2"/>
                </a:solidFill>
              </a:rPr>
              <a:t>Use Case:</a:t>
            </a:r>
            <a:br>
              <a:rPr lang="en-US" sz="3200" b="1" dirty="0"/>
            </a:br>
            <a:endParaRPr lang="en-IN" sz="3200" dirty="0"/>
          </a:p>
        </p:txBody>
      </p:sp>
      <p:pic>
        <p:nvPicPr>
          <p:cNvPr id="7" name="Picture 6">
            <a:extLst>
              <a:ext uri="{FF2B5EF4-FFF2-40B4-BE49-F238E27FC236}">
                <a16:creationId xmlns:a16="http://schemas.microsoft.com/office/drawing/2014/main" id="{8C2AAC31-CB4B-D4B4-D7D7-3A163000F1ED}"/>
              </a:ext>
            </a:extLst>
          </p:cNvPr>
          <p:cNvPicPr>
            <a:picLocks noChangeAspect="1"/>
          </p:cNvPicPr>
          <p:nvPr/>
        </p:nvPicPr>
        <p:blipFill>
          <a:blip r:embed="rId4"/>
          <a:stretch>
            <a:fillRect/>
          </a:stretch>
        </p:blipFill>
        <p:spPr>
          <a:xfrm>
            <a:off x="4946803" y="305242"/>
            <a:ext cx="2298391" cy="5901439"/>
          </a:xfrm>
          <a:prstGeom prst="rect">
            <a:avLst/>
          </a:prstGeom>
          <a:ln w="3175">
            <a:solidFill>
              <a:schemeClr val="accent1">
                <a:lumMod val="20000"/>
                <a:lumOff val="80000"/>
              </a:schemeClr>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1070476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551</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Algerian</vt:lpstr>
      <vt:lpstr>Arial</vt:lpstr>
      <vt:lpstr>Britannic Bold</vt:lpstr>
      <vt:lpstr>Calibri</vt:lpstr>
      <vt:lpstr>Calibri Light</vt:lpstr>
      <vt:lpstr>Times New Roman</vt:lpstr>
      <vt:lpstr>Tw Cen MT Condensed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Bharath V K</dc:creator>
  <cp:lastModifiedBy>Bharath V K</cp:lastModifiedBy>
  <cp:revision>1</cp:revision>
  <dcterms:created xsi:type="dcterms:W3CDTF">2022-09-22T17:40:27Z</dcterms:created>
  <dcterms:modified xsi:type="dcterms:W3CDTF">2022-09-23T09:14:48Z</dcterms:modified>
</cp:coreProperties>
</file>